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6" r:id="rId5"/>
    <p:sldId id="260" r:id="rId6"/>
    <p:sldId id="267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6624187213793314E-2"/>
          <c:w val="0.94508370766618832"/>
          <c:h val="0.90298808226957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215892089400145"/>
                  <c:y val="7.06244930859112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02</a:t>
                    </a:r>
                    <a:endParaRPr lang="ru-RU" dirty="0" smtClean="0"/>
                  </a:p>
                  <a:p>
                    <a:r>
                      <a:rPr lang="ru-RU" dirty="0" smtClean="0"/>
                      <a:t>млн. куб. м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9516185331426172"/>
                  <c:y val="-0.31071686897266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r>
                      <a:rPr lang="ru-RU" dirty="0" smtClean="0"/>
                      <a:t>7</a:t>
                    </a:r>
                  </a:p>
                  <a:p>
                    <a:r>
                      <a:rPr lang="ru-RU" dirty="0" smtClean="0"/>
                      <a:t>млн. куб. м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8903734064901676"/>
                  <c:y val="6.14314062972049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25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млн. куб. м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Орошение, млн. куб.м</c:v>
                </c:pt>
                <c:pt idx="1">
                  <c:v>Рыборазведение, млн.куб.м</c:v>
                </c:pt>
                <c:pt idx="2">
                  <c:v>Прочие, млн. куб.м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102.36999999999999</c:v>
                </c:pt>
                <c:pt idx="1">
                  <c:v>186.88000000000127</c:v>
                </c:pt>
                <c:pt idx="2">
                  <c:v>225.34</c:v>
                </c:pt>
              </c:numCache>
            </c:numRef>
          </c:val>
        </c:ser>
      </c:pie3DChart>
      <c:spPr>
        <a:noFill/>
        <a:ln w="25398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  <c:overlay val="1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B77A3-3976-407D-A1CE-404F6E42123D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A7B6D-585E-494D-B1E5-088D70C28D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0627F-ECF9-4E27-8C98-451C5C232F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51321-E65F-4463-AA26-022042EF1720}" type="slidenum">
              <a:rPr lang="ru-RU"/>
              <a:pPr/>
              <a:t>4</a:t>
            </a:fld>
            <a:endParaRPr 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Microsoft_Office_Word2.docx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М Короча фото полива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3"/>
            <a:ext cx="9144000" cy="5643578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2863"/>
            <a:ext cx="9144000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42976" y="285728"/>
            <a:ext cx="597693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42844" y="1214422"/>
            <a:ext cx="88583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6000" dirty="0" smtClean="0">
                <a:solidFill>
                  <a:schemeClr val="bg1"/>
                </a:solidFill>
                <a:latin typeface="Tahoma" pitchFamily="34" charset="0"/>
                <a:ea typeface="SimSun-ExtB" pitchFamily="49" charset="-122"/>
                <a:cs typeface="Myanmar Text" pitchFamily="34" charset="0"/>
              </a:rPr>
              <a:t>ФГБУ </a:t>
            </a:r>
            <a:r>
              <a:rPr lang="ru-RU" sz="6000" dirty="0">
                <a:solidFill>
                  <a:schemeClr val="bg1"/>
                </a:solidFill>
                <a:latin typeface="Tahoma" pitchFamily="34" charset="0"/>
                <a:ea typeface="SimSun-ExtB" pitchFamily="49" charset="-122"/>
                <a:cs typeface="Myanmar Text" pitchFamily="34" charset="0"/>
              </a:rPr>
              <a:t>«Управление </a:t>
            </a:r>
            <a:r>
              <a:rPr lang="ru-RU" sz="6000" dirty="0" err="1" smtClean="0">
                <a:solidFill>
                  <a:schemeClr val="bg1"/>
                </a:solidFill>
                <a:latin typeface="Tahoma" pitchFamily="34" charset="0"/>
                <a:ea typeface="SimSun-ExtB" pitchFamily="49" charset="-122"/>
                <a:cs typeface="Myanmar Text" pitchFamily="34" charset="0"/>
              </a:rPr>
              <a:t>Белгородмелиоводхоз</a:t>
            </a:r>
            <a:r>
              <a:rPr lang="ru-RU" sz="6000" dirty="0" smtClean="0">
                <a:solidFill>
                  <a:schemeClr val="bg1"/>
                </a:solidFill>
                <a:latin typeface="Tahoma" pitchFamily="34" charset="0"/>
                <a:ea typeface="SimSun-ExtB" pitchFamily="49" charset="-122"/>
                <a:cs typeface="Myanmar Text" pitchFamily="34" charset="0"/>
              </a:rPr>
              <a:t>»</a:t>
            </a:r>
            <a:r>
              <a:rPr lang="en-US" sz="2800" dirty="0" smtClean="0">
                <a:solidFill>
                  <a:schemeClr val="bg1"/>
                </a:solidFill>
                <a:latin typeface="Myanmar Text" pitchFamily="34" charset="0"/>
                <a:ea typeface="SimSun-ExtB" pitchFamily="49" charset="-122"/>
                <a:cs typeface="Myanmar Text" pitchFamily="34" charset="0"/>
              </a:rPr>
              <a:t>                   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Tahoma" pitchFamily="34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endParaRPr lang="ru-RU" sz="28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тел.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(4722)341-353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E-mail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</a:rPr>
              <a:t>: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bmvh31@yandex.ru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-50800"/>
            <a:ext cx="9145588" cy="6908800"/>
            <a:chOff x="0" y="-26988"/>
            <a:chExt cx="9145588" cy="6909414"/>
          </a:xfrm>
        </p:grpSpPr>
        <p:pic>
          <p:nvPicPr>
            <p:cNvPr id="7183" name="Picture 18" descr="C:\Users\kreng\Desktop\минсельхоз презентация\для шапки\шапка низ низ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572551"/>
              <a:ext cx="91440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9" descr="C:\Users\kreng\Desktop\Безымянный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8" y="954087"/>
              <a:ext cx="9142413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18" descr="C:\Users\kreng\Desktop\Безымянный33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8" y="-26988"/>
              <a:ext cx="9144000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5011254" y="12704"/>
              <a:ext cx="3562835" cy="307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ru-RU" sz="1400" b="1" dirty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ФГБУ «Управление Белгородмелиоводхоз»</a:t>
              </a:r>
            </a:p>
          </p:txBody>
        </p:sp>
        <p:pic>
          <p:nvPicPr>
            <p:cNvPr id="7187" name="Picture 18" descr="C:\Users\kreng\Desktop\минсельхоз презентация\для шапки\шапка низ низ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2450917" y="3863694"/>
              <a:ext cx="5445224" cy="543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18" descr="C:\Users\kreng\Desktop\минсельхоз презентация\для шапки\шапка низ низ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6149351" y="3888119"/>
              <a:ext cx="5445224" cy="543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84213" y="3535363"/>
            <a:ext cx="806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endParaRPr lang="ru-RU" sz="1400" dirty="0">
              <a:cs typeface="Times New Roman" pitchFamily="18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492500" y="3859213"/>
            <a:ext cx="5048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787900" y="4435475"/>
            <a:ext cx="5048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372225" y="4005263"/>
            <a:ext cx="5048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95513" y="4364038"/>
            <a:ext cx="5048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159000" y="2995613"/>
            <a:ext cx="3913188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1403350" y="3860800"/>
            <a:ext cx="5048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1187450" y="4221163"/>
            <a:ext cx="5048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12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898525" y="4724400"/>
            <a:ext cx="5048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12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7182" name="Прямоугольник 49"/>
          <p:cNvSpPr>
            <a:spLocks noChangeArrowheads="1"/>
          </p:cNvSpPr>
          <p:nvPr/>
        </p:nvSpPr>
        <p:spPr bwMode="auto">
          <a:xfrm>
            <a:off x="500034" y="1571612"/>
            <a:ext cx="828680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 3" pitchFamily="18" charset="2"/>
              <a:buNone/>
            </a:pPr>
            <a:endParaRPr lang="ru-RU" sz="1600" dirty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Char char=""/>
            </a:pPr>
            <a:r>
              <a:rPr lang="ru-RU" sz="1600" b="1" dirty="0">
                <a:latin typeface="Arial" charset="0"/>
                <a:cs typeface="Arial" charset="0"/>
              </a:rPr>
              <a:t>Виды </a:t>
            </a:r>
            <a:r>
              <a:rPr lang="ru-RU" sz="2400" b="1" dirty="0">
                <a:latin typeface="Arial" charset="0"/>
                <a:cs typeface="Arial" charset="0"/>
              </a:rPr>
              <a:t>деятельности: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latin typeface="Arial" pitchFamily="34" charset="0"/>
                <a:cs typeface="Arial" pitchFamily="34" charset="0"/>
              </a:rPr>
              <a:t>Осуществление мероприятий по реализации федеральных целевых программ в сфере мелиорации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земель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Эксплуатация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государственных мелиоративных систем, отдельно расположенных гидротехнических сооружений и другого государственного имущества, переданного Учреждению в оперативное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управление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Определение технического состояния государственных мелиоративных систем и отнесенных к государственной собственности отдельно расположенных гидротехнических сооружений при паспортизации государственных мелиоративных систем и отнесенных к государственной собственности отдельно расположенных гидротехнических сооружений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Обследование мелиорированных земель в рамках ведения учета мелиорированных земель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Проведение работ по предупреждению и ликвидации последствий аварий на мелиоративных системах и отдельно расположенных гидротехнических сооружениях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Выполнение работ по строительству и реконструкции мелиоративных систем и отдельно стоящих гидротехнических сооружений, выполнение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культуртехнических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работ, прочие виды работ связанные с мелиорацией земель сельскохозяйственного назначения. 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>
              <a:latin typeface="Arial" charset="0"/>
              <a:cs typeface="Arial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0"/>
            <a:ext cx="9144000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6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2987675" y="857232"/>
            <a:ext cx="6156325" cy="358775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 dirty="0" smtClean="0">
                <a:solidFill>
                  <a:srgbClr val="2B579A"/>
                </a:solidFill>
                <a:latin typeface="Tahoma" pitchFamily="34" charset="0"/>
              </a:rPr>
              <a:t>ФГБУ «УПРАВЛЕНИЕ БЕЛГОРОДМЕЛИОВОДХОЗ»</a:t>
            </a:r>
            <a:endParaRPr lang="ru-RU" sz="1300" b="1" dirty="0">
              <a:solidFill>
                <a:srgbClr val="2B579A"/>
              </a:solidFill>
              <a:latin typeface="Tahoma" pitchFamily="34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7215206" y="357166"/>
            <a:ext cx="1800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142976" y="214290"/>
            <a:ext cx="597693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>
            <a:off x="8643967" y="6572272"/>
            <a:ext cx="500034" cy="28572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519AE684-F86D-4CCB-A88F-8C8F5C1434BD}" type="slidenum">
              <a:rPr lang="ru-RU" sz="100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2</a:t>
            </a:fld>
            <a:endParaRPr lang="ru-RU" sz="10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2863"/>
            <a:ext cx="9144000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51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0" y="36513"/>
            <a:ext cx="9144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3" name="Picture 6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179388" y="1152525"/>
            <a:ext cx="34559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13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181" name="Rectangle 28"/>
          <p:cNvSpPr>
            <a:spLocks noChangeArrowheads="1"/>
          </p:cNvSpPr>
          <p:nvPr/>
        </p:nvSpPr>
        <p:spPr bwMode="auto">
          <a:xfrm>
            <a:off x="8748713" y="6669088"/>
            <a:ext cx="395287" cy="1889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519AE684-F86D-4CCB-A88F-8C8F5C1434BD}" type="slidenum">
              <a:rPr lang="ru-RU" sz="100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3</a:t>
            </a:fld>
            <a:endParaRPr lang="ru-RU" sz="1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04830" name="Group 30"/>
          <p:cNvGraphicFramePr>
            <a:graphicFrameLocks noGrp="1"/>
          </p:cNvGraphicFramePr>
          <p:nvPr/>
        </p:nvGraphicFramePr>
        <p:xfrm>
          <a:off x="214313" y="1857375"/>
          <a:ext cx="8715404" cy="4357718"/>
        </p:xfrm>
        <a:graphic>
          <a:graphicData uri="http://schemas.openxmlformats.org/drawingml/2006/table">
            <a:tbl>
              <a:tblPr/>
              <a:tblGrid>
                <a:gridCol w="8715404"/>
              </a:tblGrid>
              <a:tr h="435771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Агропромышленный комплекс Белгородской области за последнее десятилетие стал одной из ведущих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системообразующих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отраслей экономики нашей области. Доля агропромышленного сектора в валовом региональном продукте достигла более 30%.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Белгородская область, располагая 1,1% населения страны и такой же долей пашни, производит 4% общероссийского объема валовой сельскохозяйственной продукции. Вклад сельхозпредприятий области в индустриальное аграрное производство страны еще выше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около 7%.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По производительности 1 гектара обрабатываемой пашни Белгородская область первой из </a:t>
                      </a:r>
                      <a:r>
                        <a:rPr lang="ru-RU" sz="16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субъектов РФ с площадью пашни более 1 млн. гектаров еще в 2012 г. преодолела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планку в 100 тыс. рублей и по итогам 2019 г. достигла уровня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176 тыс. рублей/га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В отрасли растениеводства на территории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Белгородской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области реализуются несколько отраслевых программ. Такие как «Развитие садоводства…», «Развитие овощеводства…», «Развитие мелиорации…» и другие.</a:t>
                      </a:r>
                      <a:endParaRPr lang="ru-RU" sz="16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     За период реализации программы «Развитие мелиорации земель с/</a:t>
                      </a:r>
                      <a:r>
                        <a:rPr lang="ru-RU" sz="1600" dirty="0" err="1" smtClean="0"/>
                        <a:t>х</a:t>
                      </a:r>
                      <a:r>
                        <a:rPr lang="ru-RU" sz="1600" dirty="0" smtClean="0"/>
                        <a:t> назначения на 2014-2020 годы»  в Белгородской области введено в эксплуатацию 10155 гектара орошаемых земель.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buFont typeface="Wingdings 3" pitchFamily="18" charset="2"/>
                        <a:buNone/>
                      </a:pPr>
                      <a:endParaRPr lang="ru-RU" sz="1400" dirty="0"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9" name="Rectangle 50"/>
          <p:cNvSpPr>
            <a:spLocks noChangeArrowheads="1"/>
          </p:cNvSpPr>
          <p:nvPr/>
        </p:nvSpPr>
        <p:spPr bwMode="auto">
          <a:xfrm>
            <a:off x="215900" y="1500188"/>
            <a:ext cx="87137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cs typeface="Arial" charset="0"/>
              </a:rPr>
              <a:t>Общие сведения о Белгородской области.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059113" y="928670"/>
            <a:ext cx="6084887" cy="357190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 dirty="0" smtClean="0">
                <a:solidFill>
                  <a:srgbClr val="2B579A"/>
                </a:solidFill>
                <a:latin typeface="Tahoma" pitchFamily="34" charset="0"/>
              </a:rPr>
              <a:t>ФГБУ «УПРАВЛЕНИЕ БЕЛГОРОДМЕЛИОВОДХОЗ»</a:t>
            </a:r>
            <a:endParaRPr lang="ru-RU" sz="1300" b="1" dirty="0">
              <a:solidFill>
                <a:srgbClr val="2B579A"/>
              </a:solidFill>
              <a:latin typeface="Tahoma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42976" y="285728"/>
            <a:ext cx="597693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-1465" y="0"/>
            <a:ext cx="9145465" cy="6908801"/>
            <a:chOff x="1" y="-26988"/>
            <a:chExt cx="9145587" cy="6908801"/>
          </a:xfrm>
        </p:grpSpPr>
        <p:pic>
          <p:nvPicPr>
            <p:cNvPr id="6151" name="Picture 18" descr="C:\Users\kreng\Desktop\минсельхоз презентация\для шапки\шапка низ низ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" y="1572409"/>
              <a:ext cx="9144000" cy="64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9" descr="C:\Users\kreng\Desktop\Безымянный4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8" y="954000"/>
              <a:ext cx="9142413" cy="64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8" descr="C:\Users\kreng\Desktop\Безымянный33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8" y="-26988"/>
              <a:ext cx="9144000" cy="9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18" descr="C:\Users\kreng\Desktop\минсельхоз презентация\для шапки\шапка низ низ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2450675" y="3863325"/>
              <a:ext cx="5444741" cy="543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18" descr="C:\Users\kreng\Desktop\минсельхоз презентация\для шапки\шапка низ низ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6149593" y="3887748"/>
              <a:ext cx="5444741" cy="543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Rectangle 4"/>
          <p:cNvSpPr txBox="1">
            <a:spLocks/>
          </p:cNvSpPr>
          <p:nvPr/>
        </p:nvSpPr>
        <p:spPr bwMode="auto">
          <a:xfrm>
            <a:off x="468924" y="1571612"/>
            <a:ext cx="8496300" cy="493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33400" algn="just">
              <a:spcBef>
                <a:spcPct val="20000"/>
              </a:spcBef>
              <a:buFont typeface="Times New Roman" pitchFamily="18" charset="0"/>
              <a:buNone/>
            </a:pPr>
            <a:endParaRPr lang="ru-RU" sz="16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indent="533400">
              <a:spcBef>
                <a:spcPct val="20000"/>
              </a:spcBef>
              <a:buFont typeface="Times New Roman" pitchFamily="18" charset="0"/>
              <a:buNone/>
            </a:pPr>
            <a:r>
              <a:rPr lang="ru-RU" sz="1600" b="1" dirty="0">
                <a:latin typeface="Times New Roman" pitchFamily="18" charset="0"/>
              </a:rPr>
              <a:t>Зарегулированный сток воды в прудах и водохранилищах Белгородской области </a:t>
            </a:r>
            <a:r>
              <a:rPr lang="ru-RU" sz="1600" b="1" dirty="0" smtClean="0">
                <a:latin typeface="Times New Roman" pitchFamily="18" charset="0"/>
              </a:rPr>
              <a:t>согласно проектам составляет 514 </a:t>
            </a:r>
            <a:r>
              <a:rPr lang="ru-RU" sz="1600" b="1" dirty="0">
                <a:latin typeface="Times New Roman" pitchFamily="18" charset="0"/>
              </a:rPr>
              <a:t>млн. куб. м, в том числе для целей орошения - </a:t>
            </a:r>
            <a:r>
              <a:rPr lang="ru-RU" sz="1600" b="1" dirty="0" smtClean="0">
                <a:latin typeface="Times New Roman" pitchFamily="18" charset="0"/>
              </a:rPr>
              <a:t>102 </a:t>
            </a:r>
            <a:r>
              <a:rPr lang="ru-RU" sz="1600" b="1" dirty="0">
                <a:latin typeface="Times New Roman" pitchFamily="18" charset="0"/>
              </a:rPr>
              <a:t>млн. куб. м, для целей рыборазведения – </a:t>
            </a:r>
            <a:r>
              <a:rPr lang="ru-RU" sz="1600" b="1" dirty="0" smtClean="0">
                <a:latin typeface="Times New Roman" pitchFamily="18" charset="0"/>
              </a:rPr>
              <a:t>187 </a:t>
            </a:r>
            <a:r>
              <a:rPr lang="ru-RU" sz="1600" b="1" dirty="0">
                <a:latin typeface="Times New Roman" pitchFamily="18" charset="0"/>
              </a:rPr>
              <a:t>млн. куб. м, прочие – </a:t>
            </a:r>
            <a:r>
              <a:rPr lang="ru-RU" sz="1600" b="1" dirty="0" smtClean="0">
                <a:latin typeface="Times New Roman" pitchFamily="18" charset="0"/>
              </a:rPr>
              <a:t>225 </a:t>
            </a:r>
            <a:r>
              <a:rPr lang="ru-RU" sz="1600" b="1" dirty="0">
                <a:latin typeface="Times New Roman" pitchFamily="18" charset="0"/>
              </a:rPr>
              <a:t>млн. куб. м.  </a:t>
            </a:r>
            <a:br>
              <a:rPr lang="ru-RU" sz="1600" b="1" dirty="0">
                <a:latin typeface="Times New Roman" pitchFamily="18" charset="0"/>
              </a:rPr>
            </a:br>
            <a:r>
              <a:rPr lang="ru-RU" sz="1600" b="1" dirty="0">
                <a:latin typeface="Times New Roman" pitchFamily="18" charset="0"/>
              </a:rPr>
              <a:t>           Из водоисточников, построенных для </a:t>
            </a:r>
            <a:r>
              <a:rPr lang="ru-RU" sz="1600" b="1" dirty="0" smtClean="0">
                <a:latin typeface="Times New Roman" pitchFamily="18" charset="0"/>
              </a:rPr>
              <a:t>орошения и прочих целей, </a:t>
            </a:r>
            <a:r>
              <a:rPr lang="ru-RU" sz="1600" b="1" dirty="0">
                <a:latin typeface="Times New Roman" pitchFamily="18" charset="0"/>
              </a:rPr>
              <a:t>возможно обеспечить </a:t>
            </a:r>
            <a:r>
              <a:rPr lang="ru-RU" sz="1600" b="1" dirty="0" smtClean="0">
                <a:latin typeface="Times New Roman" pitchFamily="18" charset="0"/>
              </a:rPr>
              <a:t>водой регулярное орошение на площади не менее 100 тыс. га.</a:t>
            </a:r>
            <a:endParaRPr lang="ru-RU" sz="1600" b="1" dirty="0">
              <a:latin typeface="Times New Roman" pitchFamily="18" charset="0"/>
            </a:endParaRPr>
          </a:p>
          <a:p>
            <a:pPr indent="533400" algn="just">
              <a:spcBef>
                <a:spcPct val="20000"/>
              </a:spcBef>
              <a:buFont typeface="Times New Roman" pitchFamily="18" charset="0"/>
              <a:buNone/>
            </a:pPr>
            <a:endParaRPr lang="ru-RU" sz="16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indent="533400" algn="just">
              <a:spcBef>
                <a:spcPct val="20000"/>
              </a:spcBef>
              <a:buFont typeface="Times New Roman" pitchFamily="18" charset="0"/>
              <a:buNone/>
            </a:pPr>
            <a:endParaRPr lang="ru-RU" sz="16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indent="533400" algn="just">
              <a:spcBef>
                <a:spcPct val="20000"/>
              </a:spcBef>
              <a:buFont typeface="Times New Roman" pitchFamily="18" charset="0"/>
              <a:buNone/>
            </a:pPr>
            <a:endParaRPr lang="ru-RU" sz="16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indent="533400" algn="just">
              <a:spcBef>
                <a:spcPct val="20000"/>
              </a:spcBef>
              <a:buFont typeface="Times New Roman" pitchFamily="18" charset="0"/>
              <a:buNone/>
            </a:pPr>
            <a:endParaRPr lang="ru-RU" sz="16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indent="533400" algn="just">
              <a:spcBef>
                <a:spcPct val="20000"/>
              </a:spcBef>
              <a:buFont typeface="Times New Roman" pitchFamily="18" charset="0"/>
              <a:buNone/>
            </a:pPr>
            <a:endParaRPr lang="ru-RU" sz="16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indent="533400" algn="just">
              <a:spcBef>
                <a:spcPct val="20000"/>
              </a:spcBef>
              <a:buFont typeface="Times New Roman" pitchFamily="18" charset="0"/>
              <a:buNone/>
            </a:pPr>
            <a:endParaRPr lang="ru-RU" sz="16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indent="533400" algn="just">
              <a:spcBef>
                <a:spcPct val="20000"/>
              </a:spcBef>
              <a:buFont typeface="Times New Roman" pitchFamily="18" charset="0"/>
              <a:buNone/>
            </a:pPr>
            <a:endParaRPr lang="ru-RU" sz="16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indent="533400" algn="just">
              <a:spcBef>
                <a:spcPct val="20000"/>
              </a:spcBef>
              <a:buFont typeface="Times New Roman" pitchFamily="18" charset="0"/>
              <a:buNone/>
            </a:pPr>
            <a:endParaRPr lang="ru-RU" sz="16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indent="533400" algn="just">
              <a:spcBef>
                <a:spcPct val="20000"/>
              </a:spcBef>
              <a:buFont typeface="Times New Roman" pitchFamily="18" charset="0"/>
              <a:buNone/>
            </a:pPr>
            <a:endParaRPr lang="ru-RU" sz="16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928662" y="1214422"/>
            <a:ext cx="75965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Суммарный </a:t>
            </a:r>
            <a:r>
              <a:rPr lang="ru-RU" b="1" dirty="0">
                <a:latin typeface="Times New Roman" pitchFamily="18" charset="0"/>
              </a:rPr>
              <a:t>объем прудов и водохранилищ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Белгородской области, млн. куб. м</a:t>
            </a:r>
          </a:p>
        </p:txBody>
      </p:sp>
      <p:graphicFrame>
        <p:nvGraphicFramePr>
          <p:cNvPr id="20" name="Диаграмма 20"/>
          <p:cNvGraphicFramePr>
            <a:graphicFrameLocks/>
          </p:cNvGraphicFramePr>
          <p:nvPr/>
        </p:nvGraphicFramePr>
        <p:xfrm>
          <a:off x="785786" y="3286124"/>
          <a:ext cx="7786742" cy="319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072330" y="142852"/>
            <a:ext cx="1800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7215206" y="357166"/>
            <a:ext cx="1800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pic>
        <p:nvPicPr>
          <p:cNvPr id="21" name="Picture 6" descr="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987675" y="928670"/>
            <a:ext cx="6156325" cy="358775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 dirty="0" smtClean="0">
                <a:solidFill>
                  <a:srgbClr val="2B579A"/>
                </a:solidFill>
                <a:latin typeface="Tahoma" pitchFamily="34" charset="0"/>
              </a:rPr>
              <a:t>ФГБУ «УПРАВЛЕНИЕ БЕЛГОРОДМЕЛИОВОДХОЗ»</a:t>
            </a:r>
            <a:endParaRPr lang="ru-RU" sz="1300" b="1" dirty="0">
              <a:solidFill>
                <a:srgbClr val="2B579A"/>
              </a:solidFill>
              <a:latin typeface="Tahoma" pitchFamily="34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142976" y="285728"/>
            <a:ext cx="597693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23" name="Rectangle 28"/>
          <p:cNvSpPr>
            <a:spLocks noChangeArrowheads="1"/>
          </p:cNvSpPr>
          <p:nvPr/>
        </p:nvSpPr>
        <p:spPr bwMode="auto">
          <a:xfrm>
            <a:off x="8501091" y="6572272"/>
            <a:ext cx="642910" cy="28572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519AE684-F86D-4CCB-A88F-8C8F5C1434BD}" type="slidenum">
              <a:rPr lang="ru-RU" sz="105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4</a:t>
            </a:fld>
            <a:endParaRPr lang="ru-RU" sz="105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42863"/>
            <a:ext cx="9144000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0" y="2143116"/>
            <a:ext cx="9144000" cy="45259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>
            <a:off x="0" y="36513"/>
            <a:ext cx="9144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204806" name="Picture 6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792162" cy="792162"/>
          </a:xfrm>
          <a:prstGeom prst="rect">
            <a:avLst/>
          </a:prstGeom>
          <a:noFill/>
        </p:spPr>
      </p:pic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auto">
          <a:xfrm>
            <a:off x="179388" y="1152525"/>
            <a:ext cx="34559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13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4828" name="Rectangle 28"/>
          <p:cNvSpPr>
            <a:spLocks noChangeArrowheads="1"/>
          </p:cNvSpPr>
          <p:nvPr/>
        </p:nvSpPr>
        <p:spPr bwMode="auto">
          <a:xfrm>
            <a:off x="8748713" y="6669088"/>
            <a:ext cx="395287" cy="1889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71919FFD-0346-4EBB-B218-6346033795F2}" type="slidenum">
              <a:rPr lang="ru-RU" sz="100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5</a:t>
            </a:fld>
            <a:endParaRPr lang="ru-RU" sz="1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04830" name="Group 30"/>
          <p:cNvGraphicFramePr>
            <a:graphicFrameLocks noGrp="1"/>
          </p:cNvGraphicFramePr>
          <p:nvPr/>
        </p:nvGraphicFramePr>
        <p:xfrm>
          <a:off x="642910" y="2214554"/>
          <a:ext cx="8072494" cy="4286280"/>
        </p:xfrm>
        <a:graphic>
          <a:graphicData uri="http://schemas.openxmlformats.org/drawingml/2006/table">
            <a:tbl>
              <a:tblPr/>
              <a:tblGrid>
                <a:gridCol w="8072494"/>
              </a:tblGrid>
              <a:tr h="4286280">
                <a:tc>
                  <a:txBody>
                    <a:bodyPr/>
                    <a:lstStyle/>
                    <a:p>
                      <a:pPr algn="just">
                        <a:buFont typeface="Wingdings 3" pitchFamily="18" charset="2"/>
                        <a:buNone/>
                      </a:pPr>
                      <a:endParaRPr lang="ru-RU" sz="1400" dirty="0"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50" name="Rectangle 50"/>
          <p:cNvSpPr>
            <a:spLocks noChangeArrowheads="1"/>
          </p:cNvSpPr>
          <p:nvPr/>
        </p:nvSpPr>
        <p:spPr bwMode="auto">
          <a:xfrm>
            <a:off x="215900" y="1571612"/>
            <a:ext cx="8570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85852" y="2357430"/>
            <a:ext cx="6858048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Аппарат управления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14546" y="3214686"/>
            <a:ext cx="4786346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Шебекинский</a:t>
            </a:r>
            <a:r>
              <a:rPr lang="ru-RU" sz="2000" dirty="0" smtClean="0">
                <a:solidFill>
                  <a:schemeClr val="tx1"/>
                </a:solidFill>
              </a:rPr>
              <a:t> филиал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7224" y="4071942"/>
            <a:ext cx="2928958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Алексеевский участок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57818" y="4071942"/>
            <a:ext cx="2928958" cy="5000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Корочанский</a:t>
            </a:r>
            <a:r>
              <a:rPr lang="ru-RU" sz="2000" dirty="0" smtClean="0">
                <a:solidFill>
                  <a:schemeClr val="tx1"/>
                </a:solidFill>
              </a:rPr>
              <a:t> участок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71802" y="4929198"/>
            <a:ext cx="3000396" cy="50006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Волоконовский</a:t>
            </a:r>
            <a:r>
              <a:rPr lang="ru-RU" sz="2000" dirty="0" smtClean="0">
                <a:solidFill>
                  <a:schemeClr val="tx1"/>
                </a:solidFill>
              </a:rPr>
              <a:t> участок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4348" y="1571612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Структура управления</a:t>
            </a:r>
            <a:endParaRPr lang="ru-RU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4643438" y="307181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4644232" y="3071016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2643174" y="3929066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4071934" y="4357694"/>
            <a:ext cx="1143802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6286512" y="3929066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2987675" y="928670"/>
            <a:ext cx="6156325" cy="358775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 dirty="0" smtClean="0">
                <a:solidFill>
                  <a:srgbClr val="2B579A"/>
                </a:solidFill>
                <a:latin typeface="Tahoma" pitchFamily="34" charset="0"/>
              </a:rPr>
              <a:t>ФГБУ «УПРАВЛЕНИЕ БЕЛГОРОДМЕЛИОВОДХОЗ»</a:t>
            </a:r>
            <a:endParaRPr lang="ru-RU" sz="1300" b="1" dirty="0">
              <a:solidFill>
                <a:srgbClr val="2B579A"/>
              </a:solidFill>
              <a:latin typeface="Tahoma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142976" y="285728"/>
            <a:ext cx="597693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lana\Desktop\Мелиорация\кзк\IMG_9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60" y="2250274"/>
            <a:ext cx="3333741" cy="2222493"/>
          </a:xfrm>
          <a:prstGeom prst="rect">
            <a:avLst/>
          </a:prstGeom>
          <a:noFill/>
        </p:spPr>
      </p:pic>
      <p:pic>
        <p:nvPicPr>
          <p:cNvPr id="1027" name="Picture 3" descr="C:\Users\Svetlana\Desktop\Мелиорация\кзк\Фото ДМ Закотенко\DSC_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375026"/>
            <a:ext cx="4933984" cy="1982405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24244" y="5247243"/>
          <a:ext cx="5429287" cy="1571236"/>
        </p:xfrm>
        <a:graphic>
          <a:graphicData uri="http://schemas.openxmlformats.org/drawingml/2006/table">
            <a:tbl>
              <a:tblPr/>
              <a:tblGrid>
                <a:gridCol w="1833574"/>
                <a:gridCol w="500066"/>
                <a:gridCol w="500066"/>
                <a:gridCol w="500066"/>
                <a:gridCol w="500066"/>
                <a:gridCol w="571504"/>
                <a:gridCol w="571504"/>
                <a:gridCol w="452441"/>
              </a:tblGrid>
              <a:tr h="23888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23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Ед.изм.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год 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сельхозпроизводителей капитальные вложения</a:t>
                      </a:r>
                    </a:p>
                  </a:txBody>
                  <a:tcPr marL="723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млн.руб.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207,548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151,929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298,967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305,994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103,4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1337,0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8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том </a:t>
                      </a:r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числе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получено субсидий на возмещение части затрат из:</a:t>
                      </a:r>
                    </a:p>
                  </a:txBody>
                  <a:tcPr marL="723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39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федерального бюджета</a:t>
                      </a:r>
                    </a:p>
                  </a:txBody>
                  <a:tcPr marL="13021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млн.руб.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40,74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33,798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130,34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102,65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81,68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417,41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- областного бюджета</a:t>
                      </a:r>
                    </a:p>
                  </a:txBody>
                  <a:tcPr marL="13021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млн.руб.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13,773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3,756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40,017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24,378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134,16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Введено орошаемых земель</a:t>
                      </a:r>
                    </a:p>
                  </a:txBody>
                  <a:tcPr marL="723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1700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1960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1701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13021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сады</a:t>
                      </a:r>
                    </a:p>
                  </a:txBody>
                  <a:tcPr marL="723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999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205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605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416</a:t>
                      </a: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2796,3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7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пашня</a:t>
                      </a:r>
                    </a:p>
                  </a:txBody>
                  <a:tcPr marL="723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</a:t>
                      </a:r>
                    </a:p>
                  </a:txBody>
                  <a:tcPr marL="723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701</a:t>
                      </a:r>
                    </a:p>
                  </a:txBody>
                  <a:tcPr marL="723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1755</a:t>
                      </a:r>
                    </a:p>
                  </a:txBody>
                  <a:tcPr marL="723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1096</a:t>
                      </a:r>
                    </a:p>
                  </a:txBody>
                  <a:tcPr marL="723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1584</a:t>
                      </a:r>
                    </a:p>
                  </a:txBody>
                  <a:tcPr marL="7235" marR="7235" marT="72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7358,7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35" marR="7235" marT="72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34005" y="482184"/>
          <a:ext cx="3714776" cy="1687815"/>
        </p:xfrm>
        <a:graphic>
          <a:graphicData uri="http://schemas.openxmlformats.org/drawingml/2006/table">
            <a:tbl>
              <a:tblPr/>
              <a:tblGrid>
                <a:gridCol w="2244835"/>
                <a:gridCol w="558300"/>
                <a:gridCol w="911641"/>
              </a:tblGrid>
              <a:tr h="3214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территории,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км²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пашни,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1599500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Мелиорируемых земель, 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171451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Орошаемых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Осушаемых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Используется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43178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5221" y="2872026"/>
          <a:ext cx="5715042" cy="1039183"/>
        </p:xfrm>
        <a:graphic>
          <a:graphicData uri="http://schemas.openxmlformats.org/drawingml/2006/table">
            <a:tbl>
              <a:tblPr/>
              <a:tblGrid>
                <a:gridCol w="1762135"/>
                <a:gridCol w="428628"/>
                <a:gridCol w="571504"/>
                <a:gridCol w="642942"/>
                <a:gridCol w="642942"/>
                <a:gridCol w="571504"/>
                <a:gridCol w="568712"/>
                <a:gridCol w="526675"/>
              </a:tblGrid>
              <a:tr h="29613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Ед.изм.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год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7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Введено орошаемых земель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3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171451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2812,5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Агролесомелиоративные мероприятия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6726,5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36661,5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9" name="AutoShape 5" descr="http://alena-flowers.ru/wp-content/uploads/2018/02/seydrguk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://alena-flowers.ru/wp-content/uploads/2018/02/seydrguk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://alena-flowers.ru/wp-content/uploads/2018/02/seydrgukh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Users\Svetlana\Desktop\Мелиорация\12241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93596"/>
            <a:ext cx="3428992" cy="2264405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5219" y="2357431"/>
            <a:ext cx="5429288" cy="160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Оросительная система в ООО «</a:t>
            </a:r>
            <a:r>
              <a:rPr lang="ru-RU" sz="1200" dirty="0" err="1" smtClean="0">
                <a:latin typeface="+mj-lt"/>
                <a:ea typeface="+mj-ea"/>
                <a:cs typeface="+mj-cs"/>
              </a:rPr>
              <a:t>Агрохолдинг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200" dirty="0" err="1" smtClean="0">
                <a:latin typeface="+mj-lt"/>
                <a:ea typeface="+mj-ea"/>
                <a:cs typeface="+mj-cs"/>
              </a:rPr>
              <a:t>Корочанский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4232677"/>
            <a:ext cx="3714776" cy="267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Система капельного орошения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ЗАО «</a:t>
            </a:r>
            <a:r>
              <a:rPr lang="ru-RU" sz="1200" dirty="0" err="1" smtClean="0">
                <a:latin typeface="+mj-lt"/>
                <a:ea typeface="+mj-ea"/>
                <a:cs typeface="+mj-cs"/>
              </a:rPr>
              <a:t>Корочанский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 плодопитомник»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15008" y="4554148"/>
            <a:ext cx="3428992" cy="37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>
                <a:latin typeface="+mj-lt"/>
                <a:ea typeface="+mj-ea"/>
                <a:cs typeface="+mj-cs"/>
              </a:rPr>
              <a:t>Агролесомелиорация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 в ЗАО «</a:t>
            </a:r>
            <a:r>
              <a:rPr lang="ru-RU" sz="1200" dirty="0" err="1" smtClean="0">
                <a:latin typeface="+mj-lt"/>
                <a:ea typeface="+mj-ea"/>
                <a:cs typeface="+mj-cs"/>
              </a:rPr>
              <a:t>Краснояружская</a:t>
            </a:r>
            <a:r>
              <a:rPr lang="ru-RU" sz="1200" dirty="0" smtClean="0">
                <a:latin typeface="+mj-lt"/>
                <a:ea typeface="+mj-ea"/>
                <a:cs typeface="+mj-cs"/>
              </a:rPr>
              <a:t> зерновая компания»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524243" y="5089933"/>
            <a:ext cx="5429288" cy="53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Показатели реализации программы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90469" y="2732479"/>
            <a:ext cx="5429288" cy="160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+mj-lt"/>
                <a:ea typeface="+mj-ea"/>
                <a:cs typeface="+mj-cs"/>
              </a:rPr>
              <a:t>Основные мероприятия программы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6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0034" cy="500034"/>
          </a:xfrm>
          <a:prstGeom prst="rect">
            <a:avLst/>
          </a:prstGeom>
          <a:noFill/>
        </p:spPr>
      </p:pic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143900" y="0"/>
            <a:ext cx="1000100" cy="42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600" b="1" dirty="0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600" b="1" dirty="0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ru-RU" sz="600" b="1" dirty="0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571868" y="0"/>
            <a:ext cx="4441813" cy="285728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 dirty="0" smtClean="0">
                <a:solidFill>
                  <a:srgbClr val="2B579A"/>
                </a:solidFill>
                <a:latin typeface="Tahoma" pitchFamily="34" charset="0"/>
              </a:rPr>
              <a:t>ФГБУ «УПРАВЛЕНИЕ БЕЛГОРОДМЕЛИОВОДХОЗ»</a:t>
            </a:r>
            <a:endParaRPr lang="ru-RU" sz="1300" b="1" dirty="0">
              <a:solidFill>
                <a:srgbClr val="2B579A"/>
              </a:solidFill>
              <a:latin typeface="Tahoma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71472" y="0"/>
            <a:ext cx="300039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8929718" y="6715148"/>
            <a:ext cx="214282" cy="14285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519AE684-F86D-4CCB-A88F-8C8F5C1434BD}" type="slidenum">
              <a:rPr lang="ru-RU" sz="100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6</a:t>
            </a:fld>
            <a:endParaRPr lang="ru-RU" sz="10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42863"/>
            <a:ext cx="9144000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0" y="36513"/>
            <a:ext cx="9144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53" name="Picture 6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1435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ru-RU"/>
              <a:t>10</a:t>
            </a:r>
          </a:p>
        </p:txBody>
      </p:sp>
      <p:sp>
        <p:nvSpPr>
          <p:cNvPr id="2062" name="Rectangle 50"/>
          <p:cNvSpPr>
            <a:spLocks noChangeArrowheads="1"/>
          </p:cNvSpPr>
          <p:nvPr/>
        </p:nvSpPr>
        <p:spPr bwMode="auto">
          <a:xfrm>
            <a:off x="215900" y="1500188"/>
            <a:ext cx="8713788" cy="35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мелиоративных объектов  учреждения</a:t>
            </a:r>
            <a:endParaRPr lang="ru-RU" sz="1600" b="1" dirty="0">
              <a:cs typeface="Arial" charset="0"/>
            </a:endParaRPr>
          </a:p>
        </p:txBody>
      </p:sp>
      <p:sp>
        <p:nvSpPr>
          <p:cNvPr id="2064" name="Line 5"/>
          <p:cNvSpPr>
            <a:spLocks noChangeShapeType="1"/>
          </p:cNvSpPr>
          <p:nvPr/>
        </p:nvSpPr>
        <p:spPr bwMode="auto">
          <a:xfrm>
            <a:off x="0" y="-6350"/>
            <a:ext cx="9144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Rectangle 12"/>
          <p:cNvSpPr>
            <a:spLocks noChangeArrowheads="1"/>
          </p:cNvSpPr>
          <p:nvPr/>
        </p:nvSpPr>
        <p:spPr bwMode="auto">
          <a:xfrm>
            <a:off x="7108825" y="347663"/>
            <a:ext cx="1800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 dirty="0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2073" name="Rectangle 50"/>
          <p:cNvSpPr>
            <a:spLocks noChangeArrowheads="1"/>
          </p:cNvSpPr>
          <p:nvPr/>
        </p:nvSpPr>
        <p:spPr bwMode="auto">
          <a:xfrm>
            <a:off x="142875" y="1500188"/>
            <a:ext cx="87137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600" b="1">
              <a:cs typeface="Arial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428625" y="2000250"/>
          <a:ext cx="7929645" cy="460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74"/>
                <a:gridCol w="3893371"/>
              </a:tblGrid>
              <a:tr h="25637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44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85" name="Рисунок 29" descr="C:\Documents and Settings\director\Local Settings\Temp\Rar$DI04.453\IMG_3913-10-04-17-08-4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000250"/>
            <a:ext cx="38576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35" descr="C:\Documents and Settings\director\Рабочий стол\Новая папка\DSC00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573375" y="-1221581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9"/>
          <p:cNvGraphicFramePr>
            <a:graphicFrameLocks noChangeAspect="1"/>
          </p:cNvGraphicFramePr>
          <p:nvPr/>
        </p:nvGraphicFramePr>
        <p:xfrm>
          <a:off x="500063" y="2071688"/>
          <a:ext cx="3929062" cy="4286250"/>
        </p:xfrm>
        <a:graphic>
          <a:graphicData uri="http://schemas.openxmlformats.org/presentationml/2006/ole">
            <p:oleObj spid="_x0000_s2050" name="Документ" r:id="rId6" imgW="5963113" imgH="8069722" progId="Word.Document.12">
              <p:embed/>
            </p:oleObj>
          </a:graphicData>
        </a:graphic>
      </p:graphicFrame>
      <p:pic>
        <p:nvPicPr>
          <p:cNvPr id="2087" name="Picture 40" descr="D:\Мои документы\Ф О Т О об\Ф О Т О\Коломна фото\ГТС корочанского водохранилищ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4286250"/>
            <a:ext cx="3857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8748713" y="6669088"/>
            <a:ext cx="395287" cy="1889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71919FFD-0346-4EBB-B218-6346033795F2}" type="slidenum">
              <a:rPr lang="ru-RU" sz="100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7</a:t>
            </a:fld>
            <a:endParaRPr lang="ru-RU" sz="1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2987675" y="928670"/>
            <a:ext cx="6156325" cy="358775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 dirty="0" smtClean="0">
                <a:solidFill>
                  <a:srgbClr val="2B579A"/>
                </a:solidFill>
                <a:latin typeface="Tahoma" pitchFamily="34" charset="0"/>
              </a:rPr>
              <a:t>ФГБУ «УПРАВЛЕНИЕ БЕЛГОРОДМЕЛИОВОДХОЗ»</a:t>
            </a:r>
            <a:endParaRPr lang="ru-RU" sz="1300" b="1" dirty="0">
              <a:solidFill>
                <a:srgbClr val="2B579A"/>
              </a:solidFill>
              <a:latin typeface="Tahoma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000100" y="214290"/>
            <a:ext cx="597693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42863"/>
            <a:ext cx="9144000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51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>
            <a:off x="0" y="36513"/>
            <a:ext cx="9144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4806" name="Picture 6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792162" cy="792162"/>
          </a:xfrm>
          <a:prstGeom prst="rect">
            <a:avLst/>
          </a:prstGeom>
          <a:noFill/>
        </p:spPr>
      </p:pic>
      <p:sp>
        <p:nvSpPr>
          <p:cNvPr id="204811" name="Rectangle 1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204828" name="Rectangle 28"/>
          <p:cNvSpPr>
            <a:spLocks noChangeArrowheads="1"/>
          </p:cNvSpPr>
          <p:nvPr/>
        </p:nvSpPr>
        <p:spPr bwMode="auto">
          <a:xfrm>
            <a:off x="8748713" y="6669088"/>
            <a:ext cx="395287" cy="1889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71919FFD-0346-4EBB-B218-6346033795F2}" type="slidenum">
              <a:rPr lang="ru-RU" sz="100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8</a:t>
            </a:fld>
            <a:endParaRPr lang="ru-RU" sz="1000" b="1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204830" name="Group 30"/>
          <p:cNvGraphicFramePr>
            <a:graphicFrameLocks noGrp="1"/>
          </p:cNvGraphicFramePr>
          <p:nvPr/>
        </p:nvGraphicFramePr>
        <p:xfrm>
          <a:off x="0" y="2143116"/>
          <a:ext cx="9144000" cy="450059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500594">
                <a:tc>
                  <a:txBody>
                    <a:bodyPr/>
                    <a:lstStyle/>
                    <a:p>
                      <a:pPr algn="just">
                        <a:buFont typeface="Wingdings 3" pitchFamily="18" charset="2"/>
                        <a:buNone/>
                      </a:pPr>
                      <a:endParaRPr lang="ru-RU" sz="1400" dirty="0"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50" name="Rectangle 50"/>
          <p:cNvSpPr>
            <a:spLocks noChangeArrowheads="1"/>
          </p:cNvSpPr>
          <p:nvPr/>
        </p:nvSpPr>
        <p:spPr bwMode="auto">
          <a:xfrm>
            <a:off x="215900" y="1500174"/>
            <a:ext cx="8713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b="1" dirty="0" smtClean="0">
                <a:latin typeface="+mn-lt"/>
                <a:cs typeface="Arial" charset="0"/>
              </a:rPr>
              <a:t>Эффективность выращивания с/</a:t>
            </a:r>
            <a:r>
              <a:rPr lang="ru-RU" sz="2000" b="1" dirty="0" err="1" smtClean="0">
                <a:latin typeface="+mn-lt"/>
                <a:cs typeface="Arial" charset="0"/>
              </a:rPr>
              <a:t>х</a:t>
            </a:r>
            <a:r>
              <a:rPr lang="ru-RU" sz="2000" b="1" dirty="0" smtClean="0">
                <a:latin typeface="+mn-lt"/>
                <a:cs typeface="Arial" charset="0"/>
              </a:rPr>
              <a:t> культур на богаре и на орошаемых землях в Белгородской области</a:t>
            </a:r>
            <a:endParaRPr lang="ru-RU" sz="2000" b="1" dirty="0">
              <a:latin typeface="+mn-lt"/>
              <a:cs typeface="Arial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" y="2357432"/>
          <a:ext cx="9144000" cy="3857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7098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с/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 культуры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Урожайность на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богаре,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ц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/га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Урожайность при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орошении,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</a:rPr>
                        <a:t>ц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/га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8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Овощи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200-250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350-450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Бахчевые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300-350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Плодовые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70-120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350-450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5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Картофель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180-200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300-400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Кукуруза на зерно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Соя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20,6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987675" y="928670"/>
            <a:ext cx="6156325" cy="358775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 dirty="0" smtClean="0">
                <a:solidFill>
                  <a:srgbClr val="2B579A"/>
                </a:solidFill>
                <a:latin typeface="Tahoma" pitchFamily="34" charset="0"/>
              </a:rPr>
              <a:t>ФГБУ «УПРАВЛЕНИЕ БЕЛГОРОДМЕЛИОВОДХОЗ»</a:t>
            </a:r>
            <a:endParaRPr lang="ru-RU" sz="1300" b="1" dirty="0">
              <a:solidFill>
                <a:srgbClr val="2B579A"/>
              </a:solidFill>
              <a:latin typeface="Tahoma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000100" y="214290"/>
            <a:ext cx="597693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42863"/>
            <a:ext cx="9144000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51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0" y="36513"/>
            <a:ext cx="9144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5" name="Picture 6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8891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1219200" y="296863"/>
            <a:ext cx="597693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300">
                <a:solidFill>
                  <a:srgbClr val="133970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203325" y="280988"/>
            <a:ext cx="597693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330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2B579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7108825" y="390525"/>
            <a:ext cx="1800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15373" name="Rectangle 28"/>
          <p:cNvSpPr>
            <a:spLocks noChangeArrowheads="1"/>
          </p:cNvSpPr>
          <p:nvPr/>
        </p:nvSpPr>
        <p:spPr bwMode="auto">
          <a:xfrm>
            <a:off x="8748713" y="6669088"/>
            <a:ext cx="395287" cy="18891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fld id="{6F5E98B7-CD71-407D-A6D5-4577A8E35789}" type="slidenum">
              <a:rPr lang="ru-RU" sz="1000" b="1">
                <a:solidFill>
                  <a:schemeClr val="bg1"/>
                </a:solidFill>
                <a:latin typeface="Tahoma" pitchFamily="34" charset="0"/>
              </a:rPr>
              <a:pPr algn="r">
                <a:lnSpc>
                  <a:spcPct val="80000"/>
                </a:lnSpc>
                <a:spcBef>
                  <a:spcPct val="20000"/>
                </a:spcBef>
              </a:pPr>
              <a:t>9</a:t>
            </a:fld>
            <a:endParaRPr lang="ru-RU" sz="1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75" name="Rectangle 50"/>
          <p:cNvSpPr>
            <a:spLocks noChangeArrowheads="1"/>
          </p:cNvSpPr>
          <p:nvPr/>
        </p:nvSpPr>
        <p:spPr bwMode="auto">
          <a:xfrm>
            <a:off x="215900" y="1500188"/>
            <a:ext cx="87137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Фото мелиоративных объектов  учреждения</a:t>
            </a:r>
            <a:endParaRPr lang="ru-RU" sz="1600" b="1" dirty="0">
              <a:cs typeface="Arial" charset="0"/>
            </a:endParaRPr>
          </a:p>
        </p:txBody>
      </p:sp>
      <p:sp>
        <p:nvSpPr>
          <p:cNvPr id="15376" name="Rectangle 2"/>
          <p:cNvSpPr>
            <a:spLocks noChangeArrowheads="1"/>
          </p:cNvSpPr>
          <p:nvPr/>
        </p:nvSpPr>
        <p:spPr bwMode="auto">
          <a:xfrm>
            <a:off x="0" y="0"/>
            <a:ext cx="9144000" cy="1225550"/>
          </a:xfrm>
          <a:prstGeom prst="rect">
            <a:avLst/>
          </a:prstGeom>
          <a:gradFill rotWithShape="1">
            <a:gsLst>
              <a:gs pos="0">
                <a:srgbClr val="19478A"/>
              </a:gs>
              <a:gs pos="100000">
                <a:srgbClr val="98B2D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Line 5"/>
          <p:cNvSpPr>
            <a:spLocks noChangeShapeType="1"/>
          </p:cNvSpPr>
          <p:nvPr/>
        </p:nvSpPr>
        <p:spPr bwMode="auto">
          <a:xfrm>
            <a:off x="0" y="-6350"/>
            <a:ext cx="9144000" cy="0"/>
          </a:xfrm>
          <a:prstGeom prst="line">
            <a:avLst/>
          </a:prstGeom>
          <a:noFill/>
          <a:ln w="76200">
            <a:solidFill>
              <a:srgbClr val="13397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78" name="Picture 6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3" name="Rectangle 12"/>
          <p:cNvSpPr>
            <a:spLocks noChangeArrowheads="1"/>
          </p:cNvSpPr>
          <p:nvPr/>
        </p:nvSpPr>
        <p:spPr bwMode="auto">
          <a:xfrm>
            <a:off x="7108825" y="347663"/>
            <a:ext cx="18002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МИНИСТЕРСТВО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СЕЛЬСКОГО ХОЗЯЙСТВА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ru-RU" sz="900" b="1">
                <a:solidFill>
                  <a:schemeClr val="bg1"/>
                </a:solidFill>
                <a:latin typeface="Tahoma" pitchFamily="34" charset="0"/>
              </a:rPr>
              <a:t>РОССИЙСКОЙ ФЕДЕРАЦИИ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14313" y="1928813"/>
          <a:ext cx="8786874" cy="4643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23217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217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98" name="Picture 34" descr="C:\Documents and Settings\director\Рабочий стол\Новая папка\DSC00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4357718" cy="228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35" descr="C:\Documents and Settings\director\Рабочий стол\Новая папка\Капельное орошение, груша 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232275"/>
            <a:ext cx="44291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36" descr="C:\Documents and Settings\director\Рабочий стол\Новая папка\Капельное орошение, саженц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857365"/>
            <a:ext cx="4357687" cy="23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37" descr="C:\Documents and Settings\director\Рабочий стол\Новая папка\Устранение поры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232275"/>
            <a:ext cx="43576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987675" y="928670"/>
            <a:ext cx="6156325" cy="358775"/>
          </a:xfrm>
          <a:prstGeom prst="rect">
            <a:avLst/>
          </a:prstGeom>
          <a:solidFill>
            <a:srgbClr val="DEEAF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ru-RU" sz="1300" b="1" dirty="0" smtClean="0">
                <a:solidFill>
                  <a:srgbClr val="2B579A"/>
                </a:solidFill>
                <a:latin typeface="Tahoma" pitchFamily="34" charset="0"/>
              </a:rPr>
              <a:t>ФГБУ «УПРАВЛЕНИЕ БЕЛГОРОДМЕЛИОВОДХОЗ»</a:t>
            </a:r>
            <a:endParaRPr lang="ru-RU" sz="1300" b="1" dirty="0">
              <a:solidFill>
                <a:srgbClr val="2B579A"/>
              </a:solidFill>
              <a:latin typeface="Tahoma" pitchFamily="34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928662" y="214290"/>
            <a:ext cx="597693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  <a:latin typeface="Tahoma" pitchFamily="34" charset="0"/>
              </a:rPr>
              <a:t>ДЕПАРТАМЕНТ МЕЛИОРАЦИИ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792</Words>
  <PresentationFormat>Экран (4:3)</PresentationFormat>
  <Paragraphs>270</Paragraphs>
  <Slides>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Артур И. Беседин</dc:creator>
  <cp:lastModifiedBy>besedinai</cp:lastModifiedBy>
  <cp:revision>20</cp:revision>
  <dcterms:created xsi:type="dcterms:W3CDTF">2020-06-23T07:24:16Z</dcterms:created>
  <dcterms:modified xsi:type="dcterms:W3CDTF">2020-06-23T13:32:33Z</dcterms:modified>
</cp:coreProperties>
</file>